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64" r:id="rId6"/>
    <p:sldId id="265" r:id="rId7"/>
    <p:sldId id="276" r:id="rId8"/>
    <p:sldId id="279" r:id="rId9"/>
    <p:sldId id="268" r:id="rId10"/>
    <p:sldId id="272" r:id="rId11"/>
    <p:sldId id="282" r:id="rId12"/>
    <p:sldId id="274" r:id="rId13"/>
    <p:sldId id="283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209CE268-DDC4-4B94-98C5-6771AF10FF1C}">
          <p14:sldIdLst>
            <p14:sldId id="257"/>
          </p14:sldIdLst>
        </p14:section>
        <p14:section name="Main" id="{90AE4BEE-12E5-471C-98E1-13D42B8655AF}">
          <p14:sldIdLst>
            <p14:sldId id="264"/>
            <p14:sldId id="265"/>
            <p14:sldId id="276"/>
            <p14:sldId id="279"/>
            <p14:sldId id="268"/>
            <p14:sldId id="272"/>
            <p14:sldId id="282"/>
            <p14:sldId id="274"/>
            <p14:sldId id="283"/>
          </p14:sldIdLst>
        </p14:section>
        <p14:section name="Back" id="{0910BEB2-241C-4D30-925C-D123F2A74583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DD1F8-F0F4-4345-AECC-5B3952E9F428}" v="14" dt="2025-05-15T14:52:28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95806"/>
  </p:normalViewPr>
  <p:slideViewPr>
    <p:cSldViewPr snapToGrid="0">
      <p:cViewPr varScale="1">
        <p:scale>
          <a:sx n="125" d="100"/>
          <a:sy n="125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7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3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2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4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4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0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43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9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1AA0-1D64-4AE3-B912-055BAD99CB2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D90BD-A50D-4A76-9E0E-059C564D1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0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AA945109-D715-4ACD-B041-8E3FB5E65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6"/>
          <a:stretch/>
        </p:blipFill>
        <p:spPr>
          <a:xfrm flipH="1">
            <a:off x="0" y="0"/>
            <a:ext cx="12192000" cy="68605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EC66B8-9536-447D-A681-DFC0F82E49BB}"/>
              </a:ext>
            </a:extLst>
          </p:cNvPr>
          <p:cNvSpPr/>
          <p:nvPr/>
        </p:nvSpPr>
        <p:spPr>
          <a:xfrm>
            <a:off x="5029200" y="1706096"/>
            <a:ext cx="7162800" cy="4191000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34F4F-03BF-4599-B77D-84EF2F35F7D4}"/>
              </a:ext>
            </a:extLst>
          </p:cNvPr>
          <p:cNvSpPr txBox="1"/>
          <p:nvPr/>
        </p:nvSpPr>
        <p:spPr>
          <a:xfrm>
            <a:off x="5397330" y="2323980"/>
            <a:ext cx="63550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ato Light" panose="020B0604020202020204" pitchFamily="34" charset="0"/>
                <a:ea typeface="Lato Light" panose="020B0604020202020204" pitchFamily="34" charset="0"/>
                <a:cs typeface="Lato Light" panose="020B0604020202020204" pitchFamily="34" charset="0"/>
              </a:rPr>
              <a:t>When the Whistle Blows</a:t>
            </a:r>
          </a:p>
          <a:p>
            <a:endParaRPr lang="en-GB" sz="2000" dirty="0">
              <a:solidFill>
                <a:schemeClr val="bg1"/>
              </a:solidFill>
              <a:latin typeface="Lato Light" panose="020B0604020202020204" pitchFamily="34" charset="0"/>
              <a:ea typeface="Lato Light" panose="020B0604020202020204" pitchFamily="34" charset="0"/>
              <a:cs typeface="Lato Light" panose="020B0604020202020204" pitchFamily="34" charset="0"/>
            </a:endParaRPr>
          </a:p>
          <a:p>
            <a:pPr algn="ctr"/>
            <a:r>
              <a:rPr lang="en-GB" sz="2000" i="1" dirty="0">
                <a:solidFill>
                  <a:schemeClr val="bg1"/>
                </a:solidFill>
                <a:latin typeface="Lato Light" panose="020B0604020202020204" pitchFamily="34" charset="0"/>
                <a:ea typeface="Lato Light" panose="020B0604020202020204" pitchFamily="34" charset="0"/>
                <a:cs typeface="Lato Light" panose="020B0604020202020204" pitchFamily="34" charset="0"/>
              </a:rPr>
              <a:t>Whistleblowing and its interaction with civil litigation: </a:t>
            </a:r>
          </a:p>
          <a:p>
            <a:pPr algn="ctr"/>
            <a:r>
              <a:rPr lang="en-GB" sz="2000" i="1" dirty="0">
                <a:solidFill>
                  <a:schemeClr val="bg1"/>
                </a:solidFill>
                <a:latin typeface="Lato Light" panose="020B0604020202020204" pitchFamily="34" charset="0"/>
                <a:ea typeface="Lato Light" panose="020B0604020202020204" pitchFamily="34" charset="0"/>
                <a:cs typeface="Lato Light" panose="020B0604020202020204" pitchFamily="34" charset="0"/>
              </a:rPr>
              <a:t>opening an internal investigation; defining scope;</a:t>
            </a:r>
          </a:p>
          <a:p>
            <a:pPr algn="ctr"/>
            <a:r>
              <a:rPr lang="en-GB" sz="2000" i="1" dirty="0">
                <a:solidFill>
                  <a:schemeClr val="bg1"/>
                </a:solidFill>
                <a:latin typeface="Lato Light" panose="020B0604020202020204" pitchFamily="34" charset="0"/>
                <a:ea typeface="Lato Light" panose="020B0604020202020204" pitchFamily="34" charset="0"/>
                <a:cs typeface="Lato Light" panose="020B0604020202020204" pitchFamily="34" charset="0"/>
              </a:rPr>
              <a:t>protecting privilege.</a:t>
            </a:r>
            <a:endParaRPr lang="en-GB" sz="2000" dirty="0">
              <a:solidFill>
                <a:schemeClr val="bg1"/>
              </a:solidFill>
              <a:latin typeface="Lato Light" panose="020B0604020202020204" pitchFamily="34" charset="0"/>
              <a:ea typeface="Lato Light" panose="020B0604020202020204" pitchFamily="34" charset="0"/>
              <a:cs typeface="Lato Light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Lato Light" panose="020B0604020202020204" pitchFamily="34" charset="0"/>
              <a:ea typeface="Lato Light" panose="020B0604020202020204" pitchFamily="34" charset="0"/>
              <a:cs typeface="Lato Light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B0604020202020204" pitchFamily="34" charset="0"/>
                <a:ea typeface="Lato Light" panose="020B0604020202020204" pitchFamily="34" charset="0"/>
                <a:cs typeface="Lato Light" panose="020B0604020202020204" pitchFamily="34" charset="0"/>
              </a:rPr>
              <a:t>Clare Sibson KC </a:t>
            </a:r>
          </a:p>
          <a:p>
            <a:endParaRPr lang="en-GB" sz="2400" dirty="0">
              <a:solidFill>
                <a:schemeClr val="bg1"/>
              </a:solidFill>
              <a:latin typeface="Lato Light" panose="020B0604020202020204" pitchFamily="34" charset="0"/>
              <a:ea typeface="Lato Light" panose="020B0604020202020204" pitchFamily="34" charset="0"/>
              <a:cs typeface="Lato Light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Lato Light" panose="020B0604020202020204" pitchFamily="34" charset="0"/>
                <a:ea typeface="Lato Light" panose="020B0604020202020204" pitchFamily="34" charset="0"/>
                <a:cs typeface="Lato Light" panose="020B0604020202020204" pitchFamily="34" charset="0"/>
              </a:rPr>
              <a:t>May 2025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C7F2D1-7475-49A8-A3FD-356EB7296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68300"/>
            <a:ext cx="24179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2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367C6-072F-D888-9C0C-065C49DAF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F42766-75EC-85C3-B6D9-11E8272B33F5}"/>
              </a:ext>
            </a:extLst>
          </p:cNvPr>
          <p:cNvSpPr/>
          <p:nvPr/>
        </p:nvSpPr>
        <p:spPr>
          <a:xfrm>
            <a:off x="0" y="0"/>
            <a:ext cx="393700" cy="6858000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EC6416-57A2-9DBC-915A-00C46157E22C}"/>
              </a:ext>
            </a:extLst>
          </p:cNvPr>
          <p:cNvSpPr/>
          <p:nvPr/>
        </p:nvSpPr>
        <p:spPr>
          <a:xfrm>
            <a:off x="393700" y="0"/>
            <a:ext cx="901700" cy="6858000"/>
          </a:xfrm>
          <a:prstGeom prst="rect">
            <a:avLst/>
          </a:prstGeom>
          <a:solidFill>
            <a:srgbClr val="A9222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86737-69EF-AD11-30FC-AA4A7C0902EA}"/>
              </a:ext>
            </a:extLst>
          </p:cNvPr>
          <p:cNvSpPr txBox="1"/>
          <p:nvPr/>
        </p:nvSpPr>
        <p:spPr>
          <a:xfrm>
            <a:off x="1866900" y="508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922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Law: Privilege</a:t>
            </a:r>
            <a:endParaRPr lang="en-GB" sz="3200" dirty="0">
              <a:solidFill>
                <a:srgbClr val="A922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AD3EA-6657-EA6B-FB42-BE23E8C6C78F}"/>
              </a:ext>
            </a:extLst>
          </p:cNvPr>
          <p:cNvSpPr txBox="1"/>
          <p:nvPr/>
        </p:nvSpPr>
        <p:spPr>
          <a:xfrm>
            <a:off x="1866900" y="18288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Recent conflicting decisions on the existence of the “shareholder rule” – whereby a corporate cannot assert LPP against its shareholders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GB" sz="2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Claimants v G4S plc</a:t>
            </a:r>
            <a:r>
              <a:rPr lang="en-GB" sz="2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[2023] EWHC 2863 (Ch)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Aabar Holdings </a:t>
            </a:r>
            <a:r>
              <a:rPr lang="en-GB" sz="2400" u="sng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S.à.r.l</a:t>
            </a:r>
            <a:r>
              <a:rPr lang="en-GB" sz="24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v Glencore plc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[2024] EWCH 3046 (Comm)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Decision of Privy Council awaited in </a:t>
            </a:r>
            <a:r>
              <a:rPr lang="en-GB" sz="2400" u="sng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Oasis Investments (etc) Ltd v Jardine Strategic Holdings</a:t>
            </a:r>
            <a:endParaRPr lang="en-GB" sz="2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72399E1-8875-FA48-4A05-0E8399711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446507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8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with brown hair wearing a striped shirt&#10;&#10;AI-generated content may be incorrect.">
            <a:extLst>
              <a:ext uri="{FF2B5EF4-FFF2-40B4-BE49-F238E27FC236}">
                <a16:creationId xmlns:a16="http://schemas.microsoft.com/office/drawing/2014/main" id="{75B39F16-E266-A609-CEE1-47094591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0" y="3378409"/>
            <a:ext cx="900000" cy="90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386FB6-C12B-4420-9A5E-B5ABBC98CEB6}"/>
              </a:ext>
            </a:extLst>
          </p:cNvPr>
          <p:cNvSpPr/>
          <p:nvPr/>
        </p:nvSpPr>
        <p:spPr>
          <a:xfrm>
            <a:off x="0" y="6358566"/>
            <a:ext cx="12192000" cy="499434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9FC38-00F0-48EA-8446-F55F6BB45564}"/>
              </a:ext>
            </a:extLst>
          </p:cNvPr>
          <p:cNvSpPr/>
          <p:nvPr/>
        </p:nvSpPr>
        <p:spPr>
          <a:xfrm>
            <a:off x="0" y="4665980"/>
            <a:ext cx="12192000" cy="45719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CC679-AD4A-4888-A973-4E14EC469F5F}"/>
              </a:ext>
            </a:extLst>
          </p:cNvPr>
          <p:cNvSpPr txBox="1"/>
          <p:nvPr/>
        </p:nvSpPr>
        <p:spPr>
          <a:xfrm>
            <a:off x="558800" y="5004218"/>
            <a:ext cx="538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London</a:t>
            </a:r>
          </a:p>
          <a:p>
            <a:endParaRPr lang="en-GB" sz="1200" dirty="0">
              <a:solidFill>
                <a:schemeClr val="bg1">
                  <a:lumMod val="95000"/>
                </a:schemeClr>
              </a:solidFill>
              <a:latin typeface="Lato Bold" panose="020F0802020204030203" pitchFamily="34" charset="0"/>
            </a:endParaRP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Lato Bold" panose="020F0802020204030203" pitchFamily="34" charset="0"/>
              </a:rPr>
              <a:t>Fountain Court Chambers</a:t>
            </a: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Fountain Court, Temple, London, EC4Y 9DH</a:t>
            </a: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T   +44 (0)20 7583 3335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76CE0-7329-44AF-860D-EB39F0235A3D}"/>
              </a:ext>
            </a:extLst>
          </p:cNvPr>
          <p:cNvSpPr txBox="1"/>
          <p:nvPr/>
        </p:nvSpPr>
        <p:spPr>
          <a:xfrm>
            <a:off x="5067300" y="5004218"/>
            <a:ext cx="538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Singapore</a:t>
            </a:r>
          </a:p>
          <a:p>
            <a:endParaRPr lang="en-GB" sz="1200" dirty="0">
              <a:solidFill>
                <a:schemeClr val="bg1">
                  <a:lumMod val="95000"/>
                </a:schemeClr>
              </a:solidFill>
              <a:latin typeface="Lato Bold" panose="020F0802020204030203" pitchFamily="34" charset="0"/>
            </a:endParaRP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Lato Bold" panose="020F0802020204030203" pitchFamily="34" charset="0"/>
              </a:rPr>
              <a:t>Fountain Court Chambers</a:t>
            </a: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10 Collyer Quay, Ocean Financial Centre #40-38, Singapore 049315</a:t>
            </a: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T   65 6808 6611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A812F-304A-4228-88BB-0E7C251E5232}"/>
              </a:ext>
            </a:extLst>
          </p:cNvPr>
          <p:cNvSpPr txBox="1"/>
          <p:nvPr/>
        </p:nvSpPr>
        <p:spPr>
          <a:xfrm>
            <a:off x="558800" y="6434766"/>
            <a:ext cx="538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www.fountaincourt.co.uk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  <a:p>
            <a:endParaRPr lang="en-GB" sz="12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937DD03-08B3-4695-A2D3-08D603E3C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446507"/>
            <a:ext cx="787400" cy="78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5B7D9-0005-BC35-3879-A74A2F31FD98}"/>
              </a:ext>
            </a:extLst>
          </p:cNvPr>
          <p:cNvSpPr txBox="1"/>
          <p:nvPr/>
        </p:nvSpPr>
        <p:spPr>
          <a:xfrm>
            <a:off x="558800" y="283444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</a:rPr>
              <a:t>For more information, please contact: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EEC3C-8151-550A-4F32-87DA83C71AD6}"/>
              </a:ext>
            </a:extLst>
          </p:cNvPr>
          <p:cNvSpPr txBox="1"/>
          <p:nvPr/>
        </p:nvSpPr>
        <p:spPr>
          <a:xfrm>
            <a:off x="1564471" y="3365882"/>
            <a:ext cx="3634673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Clr>
                <a:srgbClr val="BF1200"/>
              </a:buClr>
            </a:pPr>
            <a:r>
              <a:rPr lang="en-GB" sz="1200" b="1" dirty="0">
                <a:solidFill>
                  <a:srgbClr val="BE2B0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Sian Huckett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rgbClr val="BF1200"/>
              </a:buClr>
            </a:pP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Deputy Senior Clerk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rgbClr val="BF1200"/>
              </a:buClr>
            </a:pPr>
            <a:endParaRPr lang="en-GB" sz="800" dirty="0">
              <a:solidFill>
                <a:schemeClr val="bg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Clr>
                <a:srgbClr val="BF1200"/>
              </a:buClr>
            </a:pPr>
            <a:r>
              <a:rPr lang="en-GB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+44 (0) 20 7842 3764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rgbClr val="BF1200"/>
              </a:buClr>
            </a:pPr>
            <a:r>
              <a:rPr lang="en-GB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sian@fountaincourt.co.uk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rgbClr val="BF1200"/>
              </a:buClr>
            </a:pPr>
            <a:endParaRPr lang="en-GB" sz="1000" dirty="0">
              <a:solidFill>
                <a:schemeClr val="bg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0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6D9CCC-928D-4795-984C-271D18ABA984}"/>
              </a:ext>
            </a:extLst>
          </p:cNvPr>
          <p:cNvSpPr/>
          <p:nvPr/>
        </p:nvSpPr>
        <p:spPr>
          <a:xfrm>
            <a:off x="0" y="0"/>
            <a:ext cx="393700" cy="6858000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41477-4519-46FB-9CA8-2DB4259AAAF9}"/>
              </a:ext>
            </a:extLst>
          </p:cNvPr>
          <p:cNvSpPr/>
          <p:nvPr/>
        </p:nvSpPr>
        <p:spPr>
          <a:xfrm>
            <a:off x="393700" y="0"/>
            <a:ext cx="901700" cy="6858000"/>
          </a:xfrm>
          <a:prstGeom prst="rect">
            <a:avLst/>
          </a:prstGeom>
          <a:solidFill>
            <a:srgbClr val="A9222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131A2-ED35-4D68-89EC-A1FB5A5654FB}"/>
              </a:ext>
            </a:extLst>
          </p:cNvPr>
          <p:cNvSpPr txBox="1"/>
          <p:nvPr/>
        </p:nvSpPr>
        <p:spPr>
          <a:xfrm>
            <a:off x="1866900" y="52977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A92220"/>
                </a:solidFill>
                <a:latin typeface="Lato" panose="020F0502020204030203" pitchFamily="34" charset="0"/>
              </a:rPr>
              <a:t>Protected Disclosures – Internal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8C855-ABE6-47C9-B26D-A93EFDDF107C}"/>
              </a:ext>
            </a:extLst>
          </p:cNvPr>
          <p:cNvSpPr txBox="1"/>
          <p:nvPr/>
        </p:nvSpPr>
        <p:spPr>
          <a:xfrm>
            <a:off x="1866900" y="1828800"/>
            <a:ext cx="838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Employment Rights Act 1996, ss43A – 43F</a:t>
            </a:r>
          </a:p>
          <a:p>
            <a:endParaRPr lang="en-GB" sz="24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 </a:t>
            </a:r>
            <a:r>
              <a:rPr lang="en-GB" sz="20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qualifying disclosure made by a worker in good faith to their employer, or other responsible person.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the reasonable belief of the worker, the disclosure tends to show (past, present or likely in future):</a:t>
            </a:r>
          </a:p>
          <a:p>
            <a:r>
              <a:rPr lang="en-GB" sz="20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 	criminal offence(s),</a:t>
            </a:r>
          </a:p>
          <a:p>
            <a:r>
              <a:rPr lang="en-GB" sz="20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 	failure in any legal obligation,</a:t>
            </a:r>
          </a:p>
          <a:p>
            <a:r>
              <a:rPr lang="en-GB" sz="20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	</a:t>
            </a:r>
            <a:r>
              <a:rPr lang="en-GB" sz="20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miscarriage of justice,</a:t>
            </a:r>
          </a:p>
          <a:p>
            <a:r>
              <a:rPr lang="en-GB" sz="20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 	health and safety endangerment,</a:t>
            </a:r>
          </a:p>
          <a:p>
            <a:r>
              <a:rPr lang="en-GB" sz="20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 	environmental damage, or</a:t>
            </a:r>
          </a:p>
          <a:p>
            <a:r>
              <a:rPr lang="en-GB" sz="20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 	the concealment of any of the above.</a:t>
            </a:r>
            <a:endParaRPr lang="en-GB" sz="2000" dirty="0">
              <a:latin typeface="Lato" panose="020F0502020204030203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6C8CB0B-2458-43DF-BF49-B48AAA6A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446507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5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6D9CCC-928D-4795-984C-271D18ABA984}"/>
              </a:ext>
            </a:extLst>
          </p:cNvPr>
          <p:cNvSpPr/>
          <p:nvPr/>
        </p:nvSpPr>
        <p:spPr>
          <a:xfrm>
            <a:off x="0" y="0"/>
            <a:ext cx="393700" cy="6858000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41477-4519-46FB-9CA8-2DB4259AAAF9}"/>
              </a:ext>
            </a:extLst>
          </p:cNvPr>
          <p:cNvSpPr/>
          <p:nvPr/>
        </p:nvSpPr>
        <p:spPr>
          <a:xfrm>
            <a:off x="393700" y="0"/>
            <a:ext cx="901700" cy="6858000"/>
          </a:xfrm>
          <a:prstGeom prst="rect">
            <a:avLst/>
          </a:prstGeom>
          <a:solidFill>
            <a:srgbClr val="A9222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131A2-ED35-4D68-89EC-A1FB5A5654FB}"/>
              </a:ext>
            </a:extLst>
          </p:cNvPr>
          <p:cNvSpPr txBox="1"/>
          <p:nvPr/>
        </p:nvSpPr>
        <p:spPr>
          <a:xfrm>
            <a:off x="1866900" y="508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A92220"/>
                </a:solidFill>
                <a:latin typeface="Lato" panose="020F0502020204030203" pitchFamily="34" charset="0"/>
              </a:rPr>
              <a:t>Protected Disclosures – External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8C855-ABE6-47C9-B26D-A93EFDDF107C}"/>
              </a:ext>
            </a:extLst>
          </p:cNvPr>
          <p:cNvSpPr txBox="1"/>
          <p:nvPr/>
        </p:nvSpPr>
        <p:spPr>
          <a:xfrm>
            <a:off x="1866900" y="1828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Employment Rights Act 1996, ss43G – 43H</a:t>
            </a:r>
          </a:p>
          <a:p>
            <a:pPr algn="l"/>
            <a:endParaRPr lang="en-GB" sz="2400" dirty="0">
              <a:solidFill>
                <a:srgbClr val="1E1E1E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A qualifying disclosure may be made to an external third party (including an investigative journalist, or action group) under certain circumstances, </a:t>
            </a:r>
            <a:r>
              <a:rPr lang="en-GB" b="0" i="0" u="none" strike="noStrike" dirty="0" err="1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eg</a:t>
            </a:r>
            <a:r>
              <a:rPr lang="en-GB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/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		-	</a:t>
            </a:r>
            <a:r>
              <a:rPr lang="en-GB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Reasonable belief that disclosure made to employer</a:t>
            </a:r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 </a:t>
            </a:r>
            <a:endParaRPr lang="en-GB" b="0" i="0" u="none" strike="noStrike" dirty="0">
              <a:solidFill>
                <a:srgbClr val="1E1E1E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			</a:t>
            </a:r>
            <a:r>
              <a:rPr lang="en-GB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would subject disclosing worker to a detriment;</a:t>
            </a:r>
          </a:p>
          <a:p>
            <a:pPr algn="l"/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		- 	Disclosing worker has made </a:t>
            </a:r>
            <a:r>
              <a:rPr lang="en-GB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substantially the same </a:t>
            </a:r>
          </a:p>
          <a:p>
            <a:pPr algn="l"/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			</a:t>
            </a:r>
            <a:r>
              <a:rPr lang="en-GB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disclosure to employer before; or</a:t>
            </a:r>
          </a:p>
          <a:p>
            <a:pPr algn="l"/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		-	Relevant failure is exceptionally serious.</a:t>
            </a:r>
            <a:endParaRPr lang="en-GB" b="0" i="0" u="none" strike="noStrike" dirty="0">
              <a:solidFill>
                <a:srgbClr val="1E1E1E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GB" sz="1600" dirty="0">
              <a:solidFill>
                <a:srgbClr val="1E1E1E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Bar for qualification for protection is higher:</a:t>
            </a:r>
          </a:p>
          <a:p>
            <a:pPr lvl="1"/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	- 	Belief that the information and any allegation contained in it is 			substantially true;</a:t>
            </a:r>
          </a:p>
          <a:p>
            <a:pPr lvl="1"/>
            <a:r>
              <a:rPr lang="en-GB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- 	</a:t>
            </a:r>
            <a:r>
              <a:rPr lang="en-GB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ust not act for personal gain;</a:t>
            </a:r>
          </a:p>
          <a:p>
            <a:pPr lvl="1"/>
            <a:r>
              <a:rPr lang="en-GB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	- 	D</a:t>
            </a:r>
            <a:r>
              <a:rPr lang="en-GB" dirty="0">
                <a:solidFill>
                  <a:srgbClr val="1E1E1E"/>
                </a:solidFill>
                <a:latin typeface="arial" panose="020B0604020202020204" pitchFamily="34" charset="0"/>
              </a:rPr>
              <a:t>isclosure must be reasonable in all the circumstances.</a:t>
            </a:r>
            <a:endParaRPr lang="en-GB" b="0" i="0" u="none" strike="noStrike" dirty="0">
              <a:solidFill>
                <a:srgbClr val="1E1E1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6C8CB0B-2458-43DF-BF49-B48AAA6A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446507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5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391AC-03CE-A716-3047-275CA429D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BE5B54-B507-C98A-D258-0D20EFDDFCDF}"/>
              </a:ext>
            </a:extLst>
          </p:cNvPr>
          <p:cNvSpPr/>
          <p:nvPr/>
        </p:nvSpPr>
        <p:spPr>
          <a:xfrm>
            <a:off x="0" y="0"/>
            <a:ext cx="393700" cy="6858000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457053-4825-7131-DA39-87D7E21C12D7}"/>
              </a:ext>
            </a:extLst>
          </p:cNvPr>
          <p:cNvSpPr/>
          <p:nvPr/>
        </p:nvSpPr>
        <p:spPr>
          <a:xfrm>
            <a:off x="393700" y="0"/>
            <a:ext cx="901700" cy="6858000"/>
          </a:xfrm>
          <a:prstGeom prst="rect">
            <a:avLst/>
          </a:prstGeom>
          <a:solidFill>
            <a:srgbClr val="A9222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6452B-0915-222C-E946-13F1BB88527C}"/>
              </a:ext>
            </a:extLst>
          </p:cNvPr>
          <p:cNvSpPr txBox="1"/>
          <p:nvPr/>
        </p:nvSpPr>
        <p:spPr>
          <a:xfrm>
            <a:off x="1866900" y="508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A92220"/>
                </a:solidFill>
                <a:latin typeface="Lato" panose="020F0502020204030203" pitchFamily="34" charset="0"/>
              </a:rPr>
              <a:t>Opening an Investigation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50088-5587-2BC4-5ADA-9CC2D126C50A}"/>
              </a:ext>
            </a:extLst>
          </p:cNvPr>
          <p:cNvSpPr txBox="1"/>
          <p:nvPr/>
        </p:nvSpPr>
        <p:spPr>
          <a:xfrm>
            <a:off x="1936750" y="1648691"/>
            <a:ext cx="8382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organisation which fails to investigate a whistle blower’s</a:t>
            </a:r>
          </a:p>
          <a:p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disclosure appropriately runs increased risk of being confronted with an external report of the same concerns, management of which will be out of its control.</a:t>
            </a:r>
          </a:p>
          <a:p>
            <a:endParaRPr lang="en-GB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Sources of hard-edged obligations to investigate may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Regulatory requirements – SRA/FCA/PRA/HMRC/HSE/EA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AML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Audit / accounting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 disclosure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Contractual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M&amp;A/Transactional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Avoid/preserve defence to potential future liabilities</a:t>
            </a:r>
            <a:r>
              <a:rPr lang="en-GB" sz="1100" baseline="10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✦</a:t>
            </a:r>
          </a:p>
          <a:p>
            <a:endParaRPr lang="en-GB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200" baseline="10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1200" baseline="10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✦ 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Including against potential, individual criminal liability where director/manager receiving disclosure has </a:t>
            </a:r>
          </a:p>
          <a:p>
            <a:r>
              <a:rPr lang="en-GB" sz="1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sz="1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right or power to control the actions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of a principal offender.</a:t>
            </a:r>
            <a:r>
              <a:rPr lang="en-US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sz="12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See: </a:t>
            </a:r>
            <a:r>
              <a:rPr lang="en-GB" sz="1200" i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Smith and Hogan’s Criminal Law</a:t>
            </a:r>
            <a:r>
              <a:rPr lang="en-GB" sz="1200" i="1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</a:t>
            </a:r>
            <a:r>
              <a:rPr lang="en-GB" sz="1200" kern="1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GB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ed, </a:t>
            </a:r>
            <a:r>
              <a:rPr lang="en-GB" sz="12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p198;</a:t>
            </a:r>
            <a:r>
              <a:rPr lang="en-GB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GB" sz="1200" i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Martin</a:t>
            </a:r>
            <a:r>
              <a:rPr lang="en-GB" sz="12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(1930) 22 </a:t>
            </a:r>
            <a:r>
              <a:rPr lang="en-GB" sz="1200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CrAppR</a:t>
            </a:r>
            <a:r>
              <a:rPr lang="en-GB" sz="12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70;</a:t>
            </a:r>
            <a:r>
              <a:rPr lang="en-GB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i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Tuck v Robson </a:t>
            </a:r>
            <a:r>
              <a:rPr lang="en-GB" sz="12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[1970] 1 WLR 8741;</a:t>
            </a:r>
            <a:r>
              <a:rPr lang="en-GB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i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 Cros v Lambourne </a:t>
            </a:r>
            <a:r>
              <a:rPr lang="en-GB" sz="12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[1907] 1 KB 40; </a:t>
            </a:r>
          </a:p>
          <a:p>
            <a:r>
              <a:rPr lang="en-GB" sz="1200" i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Webster</a:t>
            </a:r>
            <a:r>
              <a:rPr lang="en-GB" sz="12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[2006] EWCA Crim 415).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0D060CA-22DE-410B-2A1F-F040AC79E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446507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F42B5-7D15-EF16-7CA6-83E544D2E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64DC1-92D2-2E93-DEEB-48D7B124D72A}"/>
              </a:ext>
            </a:extLst>
          </p:cNvPr>
          <p:cNvSpPr/>
          <p:nvPr/>
        </p:nvSpPr>
        <p:spPr>
          <a:xfrm>
            <a:off x="0" y="12117"/>
            <a:ext cx="393700" cy="6858000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FCCE0-E076-D4D9-C2B2-5E8236AEE965}"/>
              </a:ext>
            </a:extLst>
          </p:cNvPr>
          <p:cNvSpPr/>
          <p:nvPr/>
        </p:nvSpPr>
        <p:spPr>
          <a:xfrm>
            <a:off x="393700" y="12117"/>
            <a:ext cx="901700" cy="6858000"/>
          </a:xfrm>
          <a:prstGeom prst="rect">
            <a:avLst/>
          </a:prstGeom>
          <a:solidFill>
            <a:srgbClr val="A9222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18730-E04A-77C4-E992-A32CE979E840}"/>
              </a:ext>
            </a:extLst>
          </p:cNvPr>
          <p:cNvSpPr txBox="1"/>
          <p:nvPr/>
        </p:nvSpPr>
        <p:spPr>
          <a:xfrm>
            <a:off x="1866900" y="508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A92220"/>
                </a:solidFill>
                <a:latin typeface="Lato" panose="020F0502020204030203" pitchFamily="34" charset="0"/>
              </a:rPr>
              <a:t>Form of Investigation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56EF9-1C55-038F-D2EA-1E475985EDB5}"/>
              </a:ext>
            </a:extLst>
          </p:cNvPr>
          <p:cNvSpPr txBox="1"/>
          <p:nvPr/>
        </p:nvSpPr>
        <p:spPr>
          <a:xfrm>
            <a:off x="1866900" y="1496291"/>
            <a:ext cx="838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u="none" strike="noStrike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Law Society:</a:t>
            </a:r>
          </a:p>
          <a:p>
            <a:endParaRPr lang="en-GB" sz="2400" b="0" i="0" u="none" strike="noStrike" dirty="0">
              <a:solidFill>
                <a:srgbClr val="21252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dirty="0">
                <a:solidFill>
                  <a:srgbClr val="2125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“A formal investigation will not be required to address every internal </a:t>
            </a:r>
          </a:p>
          <a:p>
            <a:r>
              <a:rPr lang="en-GB" dirty="0">
                <a:solidFill>
                  <a:srgbClr val="2125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issue or matter that an organisation may be called to look into: </a:t>
            </a:r>
          </a:p>
          <a:p>
            <a:r>
              <a:rPr lang="en-GB" dirty="0">
                <a:solidFill>
                  <a:srgbClr val="2125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organisations will face a range of issues from minor disagreements </a:t>
            </a:r>
          </a:p>
          <a:p>
            <a:r>
              <a:rPr lang="en-GB" dirty="0">
                <a:solidFill>
                  <a:srgbClr val="2125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between colleagues to allegations of serious misconduct, criminal </a:t>
            </a:r>
          </a:p>
          <a:p>
            <a:r>
              <a:rPr lang="en-GB" dirty="0">
                <a:solidFill>
                  <a:srgbClr val="2125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offences, or workplace behaviours that may span numerous allegations, 	require the inspection of voluminous documents or evidence from a </a:t>
            </a:r>
          </a:p>
          <a:p>
            <a:r>
              <a:rPr lang="en-GB" dirty="0">
                <a:solidFill>
                  <a:srgbClr val="2125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witnesses. </a:t>
            </a:r>
          </a:p>
          <a:p>
            <a:endParaRPr lang="en-GB" dirty="0">
              <a:solidFill>
                <a:srgbClr val="21252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b="0" i="0" u="none" strike="noStrike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The formality and nature of the investigation process will be a matter of 	judgment depending on the seriousness, sensitivity and/or complexity of </a:t>
            </a:r>
          </a:p>
          <a:p>
            <a:r>
              <a:rPr lang="en-GB" dirty="0">
                <a:solidFill>
                  <a:srgbClr val="2125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matter…</a:t>
            </a:r>
            <a:r>
              <a:rPr lang="en-GB" b="0" i="0" u="none" strike="noStrike" dirty="0">
                <a:solidFill>
                  <a:srgbClr val="1E1E1E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</a:t>
            </a:r>
            <a:endParaRPr lang="en-GB" dirty="0">
              <a:solidFill>
                <a:srgbClr val="1E1E1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2000" dirty="0">
              <a:solidFill>
                <a:srgbClr val="1E1E1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16E3370-C322-6246-D59E-7D95A5245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446507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3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391AC-03CE-A716-3047-275CA429D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BE5B54-B507-C98A-D258-0D20EFDDFCDF}"/>
              </a:ext>
            </a:extLst>
          </p:cNvPr>
          <p:cNvSpPr/>
          <p:nvPr/>
        </p:nvSpPr>
        <p:spPr>
          <a:xfrm>
            <a:off x="0" y="0"/>
            <a:ext cx="393700" cy="6858000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457053-4825-7131-DA39-87D7E21C12D7}"/>
              </a:ext>
            </a:extLst>
          </p:cNvPr>
          <p:cNvSpPr/>
          <p:nvPr/>
        </p:nvSpPr>
        <p:spPr>
          <a:xfrm>
            <a:off x="393700" y="0"/>
            <a:ext cx="901700" cy="6858000"/>
          </a:xfrm>
          <a:prstGeom prst="rect">
            <a:avLst/>
          </a:prstGeom>
          <a:solidFill>
            <a:srgbClr val="A9222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6452B-0915-222C-E946-13F1BB88527C}"/>
              </a:ext>
            </a:extLst>
          </p:cNvPr>
          <p:cNvSpPr txBox="1"/>
          <p:nvPr/>
        </p:nvSpPr>
        <p:spPr>
          <a:xfrm>
            <a:off x="1866900" y="508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A92220"/>
                </a:solidFill>
                <a:latin typeface="Lato" panose="020F0502020204030203" pitchFamily="34" charset="0"/>
              </a:rPr>
              <a:t>Internal v External Lead Investigation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50088-5587-2BC4-5ADA-9CC2D126C50A}"/>
              </a:ext>
            </a:extLst>
          </p:cNvPr>
          <p:cNvSpPr txBox="1"/>
          <p:nvPr/>
        </p:nvSpPr>
        <p:spPr>
          <a:xfrm>
            <a:off x="1817914" y="1474619"/>
            <a:ext cx="8382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FCA’s Enforcement Guide, EG3.11.1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“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FCA recognises that there are good reasons for firms </a:t>
            </a:r>
          </a:p>
          <a:p>
            <a:r>
              <a:rPr lang="en-GB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wishing to carry out their own investigations. This might be for, </a:t>
            </a:r>
          </a:p>
          <a:p>
            <a:r>
              <a:rPr lang="en-GB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example, disciplinary purposes, general good management, </a:t>
            </a:r>
          </a:p>
          <a:p>
            <a:r>
              <a:rPr lang="en-GB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operational and risk control.” </a:t>
            </a:r>
          </a:p>
          <a:p>
            <a:r>
              <a:rPr lang="en-GB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r>
              <a:rPr lang="en-GB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“The firm needs to know the extent of any problem, and it may </a:t>
            </a:r>
          </a:p>
          <a:p>
            <a:r>
              <a:rPr lang="en-GB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want advice as to what immediate or short-term measures it needs </a:t>
            </a:r>
          </a:p>
          <a:p>
            <a:r>
              <a:rPr lang="en-GB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take to mitigate or correct any problems identified."	</a:t>
            </a:r>
          </a:p>
          <a:p>
            <a:r>
              <a:rPr lang="en-GB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r>
              <a:rPr lang="en-GB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“The FCA encourages this proactive approach and does not wish to</a:t>
            </a:r>
          </a:p>
          <a:p>
            <a:r>
              <a:rPr lang="en-GB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interfere with a firm’s legitimate procedures and controls.”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0D060CA-22DE-410B-2A1F-F040AC79E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446507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2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F883A-4720-14B5-D92F-A1021605D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F8DD36-9FD8-674B-F0D2-5152D8FA64A5}"/>
              </a:ext>
            </a:extLst>
          </p:cNvPr>
          <p:cNvSpPr/>
          <p:nvPr/>
        </p:nvSpPr>
        <p:spPr>
          <a:xfrm>
            <a:off x="0" y="0"/>
            <a:ext cx="393700" cy="6858000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A5CCA-78C6-4E2D-8F79-3FC643989A84}"/>
              </a:ext>
            </a:extLst>
          </p:cNvPr>
          <p:cNvSpPr/>
          <p:nvPr/>
        </p:nvSpPr>
        <p:spPr>
          <a:xfrm>
            <a:off x="393700" y="0"/>
            <a:ext cx="901700" cy="6858000"/>
          </a:xfrm>
          <a:prstGeom prst="rect">
            <a:avLst/>
          </a:prstGeom>
          <a:solidFill>
            <a:srgbClr val="A9222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1E220-714A-CBC2-D88C-960412C86F2F}"/>
              </a:ext>
            </a:extLst>
          </p:cNvPr>
          <p:cNvSpPr txBox="1"/>
          <p:nvPr/>
        </p:nvSpPr>
        <p:spPr>
          <a:xfrm>
            <a:off x="1866900" y="508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922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Defining scope</a:t>
            </a:r>
            <a:endParaRPr lang="en-GB" sz="3500" dirty="0">
              <a:solidFill>
                <a:srgbClr val="A922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945C1-E70B-AB50-8389-9EC3CD78AB91}"/>
              </a:ext>
            </a:extLst>
          </p:cNvPr>
          <p:cNvSpPr txBox="1"/>
          <p:nvPr/>
        </p:nvSpPr>
        <p:spPr>
          <a:xfrm>
            <a:off x="1910401" y="1389413"/>
            <a:ext cx="8371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Critical questions: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Gravity of concern;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 concern reasonably confined to one incident/individual/ contract/relationship/site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etc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there systems and controls implications?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concept: proportionality.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rationale behind scope should be recorded in writing.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Scope should be kept under regular review, as the investigation progresses.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18EEDDA-A639-2F5A-C989-309280548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446507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A42F6-8076-AF81-EC79-2BFA77CAC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6EFE0A-EE71-CCED-AAD2-163BA91D558C}"/>
              </a:ext>
            </a:extLst>
          </p:cNvPr>
          <p:cNvSpPr/>
          <p:nvPr/>
        </p:nvSpPr>
        <p:spPr>
          <a:xfrm>
            <a:off x="0" y="0"/>
            <a:ext cx="393700" cy="6858000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A11C6-9DB7-891E-4B7C-6E525375054A}"/>
              </a:ext>
            </a:extLst>
          </p:cNvPr>
          <p:cNvSpPr/>
          <p:nvPr/>
        </p:nvSpPr>
        <p:spPr>
          <a:xfrm>
            <a:off x="393700" y="0"/>
            <a:ext cx="901700" cy="6858000"/>
          </a:xfrm>
          <a:prstGeom prst="rect">
            <a:avLst/>
          </a:prstGeom>
          <a:solidFill>
            <a:srgbClr val="A9222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4BED1-AAA8-5AE7-31E8-AD8731F4CC8F}"/>
              </a:ext>
            </a:extLst>
          </p:cNvPr>
          <p:cNvSpPr txBox="1"/>
          <p:nvPr/>
        </p:nvSpPr>
        <p:spPr>
          <a:xfrm>
            <a:off x="1866900" y="508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922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Protecting Privilege</a:t>
            </a:r>
            <a:endParaRPr lang="en-GB" sz="3200" dirty="0">
              <a:solidFill>
                <a:srgbClr val="A922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EADB5-FBDB-6EFF-FB32-D9E6A8E50AFD}"/>
              </a:ext>
            </a:extLst>
          </p:cNvPr>
          <p:cNvSpPr txBox="1"/>
          <p:nvPr/>
        </p:nvSpPr>
        <p:spPr>
          <a:xfrm>
            <a:off x="1910401" y="1389413"/>
            <a:ext cx="83711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en-GB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rivilege can and should be protected; privilege should not be engineered. Attempts to establish privilege wher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it does not organically arise damage the client’s interest in the long term.</a:t>
            </a:r>
          </a:p>
          <a:p>
            <a:endParaRPr lang="en-GB" sz="2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opening an investigation: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Communications with third parties (witnesses, experts, non-client group employees) are most likely to be vulnerable </a:t>
            </a:r>
            <a:r>
              <a:rPr lang="en-GB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discovery.</a:t>
            </a:r>
            <a:endParaRPr lang="en-GB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litigation reasonably contemplated? (NB: litigation privilege can extend to non-parties. </a:t>
            </a:r>
            <a:r>
              <a:rPr lang="en-GB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 Sadeq v Dechert LPP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[2024] KB 1038.)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 other reason to carry out the investigation? Are these other reasons subsidiary to, or independent of any contemplated litigation? See </a:t>
            </a:r>
            <a:r>
              <a:rPr lang="en-GB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SFO v ENRC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[2018] EWCA Civ 2996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Collate e</a:t>
            </a:r>
            <a:r>
              <a:rPr lang="en-GB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vidence 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support of </a:t>
            </a:r>
            <a:r>
              <a:rPr lang="en-GB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claim for privilege.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Ensure that the client understands the basis for the claim. Who will attest to the dominant purpose of the investigation?</a:t>
            </a: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842BD68-5A24-2C4D-04E2-C8E1FBBD4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446507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C59C7-1799-D6C3-7CCC-525AE1C8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2EB26-70DE-3970-FE30-33279F0E4B02}"/>
              </a:ext>
            </a:extLst>
          </p:cNvPr>
          <p:cNvSpPr/>
          <p:nvPr/>
        </p:nvSpPr>
        <p:spPr>
          <a:xfrm>
            <a:off x="0" y="0"/>
            <a:ext cx="393700" cy="6858000"/>
          </a:xfrm>
          <a:prstGeom prst="rect">
            <a:avLst/>
          </a:prstGeom>
          <a:solidFill>
            <a:srgbClr val="A9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91133-641A-480A-F726-C2BF4AC2E3C2}"/>
              </a:ext>
            </a:extLst>
          </p:cNvPr>
          <p:cNvSpPr/>
          <p:nvPr/>
        </p:nvSpPr>
        <p:spPr>
          <a:xfrm>
            <a:off x="393700" y="0"/>
            <a:ext cx="901700" cy="6858000"/>
          </a:xfrm>
          <a:prstGeom prst="rect">
            <a:avLst/>
          </a:prstGeom>
          <a:solidFill>
            <a:srgbClr val="A9222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C6E47-32B6-C48A-C8A2-C080CC0DA65C}"/>
              </a:ext>
            </a:extLst>
          </p:cNvPr>
          <p:cNvSpPr txBox="1"/>
          <p:nvPr/>
        </p:nvSpPr>
        <p:spPr>
          <a:xfrm>
            <a:off x="1866900" y="508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922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Studies</a:t>
            </a:r>
            <a:endParaRPr lang="en-GB" sz="3200" dirty="0">
              <a:solidFill>
                <a:srgbClr val="A922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9F023-830D-DCAA-9318-9373731B3663}"/>
              </a:ext>
            </a:extLst>
          </p:cNvPr>
          <p:cNvSpPr txBox="1"/>
          <p:nvPr/>
        </p:nvSpPr>
        <p:spPr>
          <a:xfrm>
            <a:off x="1866900" y="18288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1: a listed entity, already in dispute with a counterparty, receives a report from an employee regarding possible fraud against a third party, involving the counterparty and another employee.</a:t>
            </a:r>
          </a:p>
          <a:p>
            <a:endParaRPr lang="en-GB" sz="2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2: a high street bank receives an internal report concerning a possible data-breach affecting the security of customer’s accounts.</a:t>
            </a:r>
            <a:endParaRPr lang="en-GB" sz="2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901B347-F35A-AD30-F327-107604E2F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446507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3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cd9df3-dd88-46e7-8166-5dfd113c8a9a" xsi:nil="true"/>
    <lcf76f155ced4ddcb4097134ff3c332f xmlns="2d804d65-258a-4e88-97fc-435df3b2f9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3F7B1B8199D439D0647BA2AC13E20" ma:contentTypeVersion="15" ma:contentTypeDescription="Create a new document." ma:contentTypeScope="" ma:versionID="003fc41408710f4417b9fc678a2e8a5d">
  <xsd:schema xmlns:xsd="http://www.w3.org/2001/XMLSchema" xmlns:xs="http://www.w3.org/2001/XMLSchema" xmlns:p="http://schemas.microsoft.com/office/2006/metadata/properties" xmlns:ns2="2d804d65-258a-4e88-97fc-435df3b2f92f" xmlns:ns3="95cd9df3-dd88-46e7-8166-5dfd113c8a9a" targetNamespace="http://schemas.microsoft.com/office/2006/metadata/properties" ma:root="true" ma:fieldsID="9d87952087104a2956d9ea50b8f20e47" ns2:_="" ns3:_="">
    <xsd:import namespace="2d804d65-258a-4e88-97fc-435df3b2f92f"/>
    <xsd:import namespace="95cd9df3-dd88-46e7-8166-5dfd113c8a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04d65-258a-4e88-97fc-435df3b2f9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c05839-c5c6-4a09-ae9c-8d6c431d85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d9df3-dd88-46e7-8166-5dfd113c8a9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1a4d25d-e0ab-4e89-a72b-6090196dce4a}" ma:internalName="TaxCatchAll" ma:showField="CatchAllData" ma:web="95cd9df3-dd88-46e7-8166-5dfd113c8a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76F192-F75B-4FD7-8D7D-93A7855459F4}">
  <ds:schemaRefs>
    <ds:schemaRef ds:uri="95cd9df3-dd88-46e7-8166-5dfd113c8a9a"/>
    <ds:schemaRef ds:uri="http://purl.org/dc/elements/1.1/"/>
    <ds:schemaRef ds:uri="http://www.w3.org/XML/1998/namespace"/>
    <ds:schemaRef ds:uri="http://purl.org/dc/dcmitype/"/>
    <ds:schemaRef ds:uri="3f94c6bc-432d-4b6c-b0f7-152025a117ad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2d804d65-258a-4e88-97fc-435df3b2f92f"/>
  </ds:schemaRefs>
</ds:datastoreItem>
</file>

<file path=customXml/itemProps2.xml><?xml version="1.0" encoding="utf-8"?>
<ds:datastoreItem xmlns:ds="http://schemas.openxmlformats.org/officeDocument/2006/customXml" ds:itemID="{1ED738EA-7AA6-49EE-BEAA-2A9E495D16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5F3E30-3D7B-4ECD-8E34-136DC0BF0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04d65-258a-4e88-97fc-435df3b2f92f"/>
    <ds:schemaRef ds:uri="95cd9df3-dd88-46e7-8166-5dfd113c8a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1109</Words>
  <Application>Microsoft Macintosh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Lato</vt:lpstr>
      <vt:lpstr>Lato Bold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Griffiths</dc:creator>
  <cp:lastModifiedBy>Helen Groth</cp:lastModifiedBy>
  <cp:revision>28</cp:revision>
  <dcterms:created xsi:type="dcterms:W3CDTF">2022-04-26T15:22:47Z</dcterms:created>
  <dcterms:modified xsi:type="dcterms:W3CDTF">2025-05-16T10:24:22Z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0x010100C113F7B1B8199D439D0647BA2AC13E20</vt:lpwstr>
  </property>
  <property fmtid="{D5CDD505-2E9C-101B-9397-08002B2CF9AE}" pid="3" name="Order">
    <vt:r8>3600</vt:r8>
  </property>
</Properties>
</file>