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sldIdLst>
    <p:sldId id="256" r:id="rId5"/>
    <p:sldId id="258" r:id="rId6"/>
    <p:sldId id="259" r:id="rId7"/>
    <p:sldId id="262" r:id="rId8"/>
    <p:sldId id="264" r:id="rId9"/>
    <p:sldId id="265" r:id="rId10"/>
    <p:sldId id="261" r:id="rId11"/>
  </p:sldIdLst>
  <p:sldSz cx="9906000" cy="6858000" type="A4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793" userDrawn="1">
          <p15:clr>
            <a:srgbClr val="A4A3A4"/>
          </p15:clr>
        </p15:guide>
        <p15:guide id="2" pos="584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2240"/>
    <a:srgbClr val="009FE3"/>
    <a:srgbClr val="0092D2"/>
    <a:srgbClr val="4A1964"/>
    <a:srgbClr val="0091CE"/>
    <a:srgbClr val="0091D1"/>
    <a:srgbClr val="0089D0"/>
    <a:srgbClr val="24292E"/>
    <a:srgbClr val="2A31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A94D5B-398D-4EA7-9EDC-FEF15105D77D}" v="4" dt="2023-06-21T16:52:43.6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98" autoAdjust="0"/>
    <p:restoredTop sz="94607" autoAdjust="0"/>
  </p:normalViewPr>
  <p:slideViewPr>
    <p:cSldViewPr snapToGrid="0" snapToObjects="1">
      <p:cViewPr varScale="1">
        <p:scale>
          <a:sx n="106" d="100"/>
          <a:sy n="106" d="100"/>
        </p:scale>
        <p:origin x="1216" y="176"/>
      </p:cViewPr>
      <p:guideLst>
        <p:guide orient="horz" pos="3793"/>
        <p:guide pos="5842"/>
      </p:guideLst>
    </p:cSldViewPr>
  </p:slideViewPr>
  <p:outlineViewPr>
    <p:cViewPr>
      <p:scale>
        <a:sx n="33" d="100"/>
        <a:sy n="33" d="100"/>
      </p:scale>
      <p:origin x="0" y="64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011" y="1714500"/>
            <a:ext cx="7848601" cy="1375421"/>
          </a:xfrm>
          <a:prstGeom prst="rect">
            <a:avLst/>
          </a:prstGeom>
        </p:spPr>
        <p:txBody>
          <a:bodyPr/>
          <a:lstStyle>
            <a:lvl1pPr algn="l">
              <a:defRPr sz="5000" b="0" i="0">
                <a:solidFill>
                  <a:schemeClr val="bg1"/>
                </a:solidFill>
                <a:latin typeface="Merriweather Light" charset="0"/>
                <a:ea typeface="Merriweather Light" charset="0"/>
                <a:cs typeface="Merriweather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1011" y="3416300"/>
            <a:ext cx="7848601" cy="17780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 b="0" i="0">
                <a:solidFill>
                  <a:schemeClr val="bg1"/>
                </a:solidFill>
                <a:latin typeface="Merriweather Light" charset="0"/>
                <a:ea typeface="Merriweather Light" charset="0"/>
                <a:cs typeface="Merriweather Light" charset="0"/>
              </a:defRPr>
            </a:lvl1pPr>
            <a:lvl2pPr marL="457187" indent="0" algn="ctr">
              <a:buNone/>
              <a:defRPr/>
            </a:lvl2pPr>
            <a:lvl3pPr marL="914373" indent="0" algn="ctr">
              <a:buNone/>
              <a:defRPr/>
            </a:lvl3pPr>
            <a:lvl4pPr marL="1371560" indent="0" algn="ctr">
              <a:buNone/>
              <a:defRPr/>
            </a:lvl4pPr>
            <a:lvl5pPr marL="1828747" indent="0" algn="ctr">
              <a:buNone/>
              <a:defRPr/>
            </a:lvl5pPr>
            <a:lvl6pPr marL="2285933" indent="0" algn="ctr">
              <a:buNone/>
              <a:defRPr/>
            </a:lvl6pPr>
            <a:lvl7pPr marL="2743120" indent="0" algn="ctr">
              <a:buNone/>
              <a:defRPr/>
            </a:lvl7pPr>
            <a:lvl8pPr marL="3200307" indent="0" algn="ctr">
              <a:buNone/>
              <a:defRPr/>
            </a:lvl8pPr>
            <a:lvl9pPr marL="3657494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68822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705" y="635000"/>
            <a:ext cx="8572501" cy="705768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rgbClr val="009FE3"/>
                </a:solidFill>
                <a:latin typeface="Merriweather Light" charset="0"/>
                <a:ea typeface="Merriweather Light" charset="0"/>
                <a:cs typeface="Merriweather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0705" y="1340768"/>
            <a:ext cx="8572502" cy="4386932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672"/>
              </a:spcAft>
              <a:buNone/>
              <a:defRPr sz="2800" b="0" i="0">
                <a:solidFill>
                  <a:srgbClr val="0A2240"/>
                </a:solidFill>
                <a:latin typeface="Merriweather Light" charset="0"/>
                <a:ea typeface="Merriweather Light" charset="0"/>
                <a:cs typeface="Merriweather Light" charset="0"/>
              </a:defRPr>
            </a:lvl1pPr>
            <a:lvl2pPr marL="0" indent="0">
              <a:spcAft>
                <a:spcPts val="672"/>
              </a:spcAft>
              <a:buNone/>
              <a:defRPr sz="2400" b="0" i="0">
                <a:solidFill>
                  <a:srgbClr val="0A2240"/>
                </a:solidFill>
                <a:latin typeface="Merriweather Light" charset="0"/>
                <a:ea typeface="Merriweather Light" charset="0"/>
                <a:cs typeface="Merriweather Light" charset="0"/>
              </a:defRPr>
            </a:lvl2pPr>
            <a:lvl3pPr marL="0" indent="0">
              <a:spcAft>
                <a:spcPts val="672"/>
              </a:spcAft>
              <a:buNone/>
              <a:defRPr sz="2000" b="0" i="0">
                <a:solidFill>
                  <a:srgbClr val="0A2240"/>
                </a:solidFill>
                <a:latin typeface="Merriweather Light" charset="0"/>
                <a:ea typeface="Merriweather Light" charset="0"/>
                <a:cs typeface="Merriweather Light" charset="0"/>
              </a:defRPr>
            </a:lvl3pPr>
            <a:lvl4pPr>
              <a:defRPr sz="1800" b="0" i="0">
                <a:solidFill>
                  <a:schemeClr val="bg1"/>
                </a:solidFill>
                <a:latin typeface="Merriweather Light" charset="0"/>
                <a:ea typeface="Merriweather Light" charset="0"/>
                <a:cs typeface="Merriweather Light" charset="0"/>
              </a:defRPr>
            </a:lvl4pPr>
            <a:lvl5pPr>
              <a:defRPr sz="1800" b="0" i="0">
                <a:solidFill>
                  <a:schemeClr val="bg1"/>
                </a:solidFill>
                <a:latin typeface="Merriweather Light" charset="0"/>
                <a:ea typeface="Merriweather Light" charset="0"/>
                <a:cs typeface="Merriweather Light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787802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ection Header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705" y="635000"/>
            <a:ext cx="8572501" cy="705768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rgbClr val="009FE3"/>
                </a:solidFill>
                <a:latin typeface="Merriweather Light" charset="0"/>
                <a:ea typeface="Merriweather Light" charset="0"/>
                <a:cs typeface="Merriweather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0705" y="1340768"/>
            <a:ext cx="8572502" cy="4386932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672"/>
              </a:spcAft>
              <a:buNone/>
              <a:defRPr sz="2800" b="0" i="0">
                <a:solidFill>
                  <a:schemeClr val="bg1"/>
                </a:solidFill>
                <a:latin typeface="Merriweather Light" charset="0"/>
                <a:ea typeface="Merriweather Light" charset="0"/>
                <a:cs typeface="Merriweather Light" charset="0"/>
              </a:defRPr>
            </a:lvl1pPr>
            <a:lvl2pPr marL="0" indent="0">
              <a:spcAft>
                <a:spcPts val="672"/>
              </a:spcAft>
              <a:buNone/>
              <a:defRPr sz="2400" b="0" i="0">
                <a:solidFill>
                  <a:schemeClr val="bg1"/>
                </a:solidFill>
                <a:latin typeface="Merriweather Light" charset="0"/>
                <a:ea typeface="Merriweather Light" charset="0"/>
                <a:cs typeface="Merriweather Light" charset="0"/>
              </a:defRPr>
            </a:lvl2pPr>
            <a:lvl3pPr marL="0" indent="0">
              <a:spcAft>
                <a:spcPts val="672"/>
              </a:spcAft>
              <a:buNone/>
              <a:defRPr sz="2000" b="0" i="0">
                <a:solidFill>
                  <a:schemeClr val="bg1"/>
                </a:solidFill>
                <a:latin typeface="Merriweather Light" charset="0"/>
                <a:ea typeface="Merriweather Light" charset="0"/>
                <a:cs typeface="Merriweather Light" charset="0"/>
              </a:defRPr>
            </a:lvl3pPr>
            <a:lvl4pPr>
              <a:defRPr sz="1800" b="0" i="0">
                <a:solidFill>
                  <a:schemeClr val="bg1"/>
                </a:solidFill>
                <a:latin typeface="Merriweather Light" charset="0"/>
                <a:ea typeface="Merriweather Light" charset="0"/>
                <a:cs typeface="Merriweather Light" charset="0"/>
              </a:defRPr>
            </a:lvl4pPr>
            <a:lvl5pPr>
              <a:defRPr sz="1800" b="0" i="0">
                <a:solidFill>
                  <a:schemeClr val="bg1"/>
                </a:solidFill>
                <a:latin typeface="Merriweather Light" charset="0"/>
                <a:ea typeface="Merriweather Light" charset="0"/>
                <a:cs typeface="Merriweather Light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694162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Layout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710705" y="1632868"/>
            <a:ext cx="1454150" cy="13841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 b="0" i="0">
                <a:latin typeface="Merriweather Light" charset="0"/>
                <a:ea typeface="Merriweather Light" charset="0"/>
                <a:cs typeface="Merriweather Light" charset="0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190631" y="1632868"/>
            <a:ext cx="1454150" cy="13841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 b="0" i="0">
                <a:latin typeface="Merriweather Light" charset="0"/>
                <a:ea typeface="Merriweather Light" charset="0"/>
                <a:cs typeface="Merriweather Light" charset="0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2402486" y="1632868"/>
            <a:ext cx="2400794" cy="13968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/>
            </a:lvl1pPr>
          </a:lstStyle>
          <a:p>
            <a:pPr lvl="0"/>
            <a:r>
              <a:rPr lang="en-GB" dirty="0"/>
              <a:t>Name</a:t>
            </a:r>
          </a:p>
          <a:p>
            <a:pPr lvl="0"/>
            <a:r>
              <a:rPr lang="en-GB" dirty="0"/>
              <a:t>Email address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9" hasCustomPrompt="1"/>
          </p:nvPr>
        </p:nvSpPr>
        <p:spPr>
          <a:xfrm>
            <a:off x="6882412" y="1632868"/>
            <a:ext cx="2400794" cy="13968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/>
            </a:lvl1pPr>
          </a:lstStyle>
          <a:p>
            <a:pPr lvl="0"/>
            <a:r>
              <a:rPr lang="en-GB" dirty="0"/>
              <a:t>Name</a:t>
            </a:r>
          </a:p>
          <a:p>
            <a:pPr lvl="0"/>
            <a:r>
              <a:rPr lang="en-GB" dirty="0"/>
              <a:t>Email address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710705" y="635000"/>
            <a:ext cx="8572501" cy="705768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rgbClr val="009FE3"/>
                </a:solidFill>
                <a:latin typeface="Merriweather Light" charset="0"/>
                <a:ea typeface="Merriweather Light" charset="0"/>
                <a:cs typeface="Merriweather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710705" y="3372768"/>
            <a:ext cx="1454150" cy="13841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 b="0" i="0">
                <a:latin typeface="Merriweather Light" charset="0"/>
                <a:ea typeface="Merriweather Light" charset="0"/>
                <a:cs typeface="Merriweather Light" charset="0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90631" y="3372768"/>
            <a:ext cx="1454150" cy="13841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 b="0" i="0">
                <a:latin typeface="Merriweather Light" charset="0"/>
                <a:ea typeface="Merriweather Light" charset="0"/>
                <a:cs typeface="Merriweather Light" charset="0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22" hasCustomPrompt="1"/>
          </p:nvPr>
        </p:nvSpPr>
        <p:spPr>
          <a:xfrm>
            <a:off x="2402486" y="3372768"/>
            <a:ext cx="2400794" cy="13968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/>
            </a:lvl1pPr>
          </a:lstStyle>
          <a:p>
            <a:pPr lvl="0"/>
            <a:r>
              <a:rPr lang="en-GB" dirty="0"/>
              <a:t>Name</a:t>
            </a:r>
          </a:p>
          <a:p>
            <a:pPr lvl="0"/>
            <a:r>
              <a:rPr lang="en-GB" dirty="0"/>
              <a:t>Email address</a:t>
            </a:r>
            <a:endParaRPr lang="en-US" dirty="0"/>
          </a:p>
        </p:txBody>
      </p:sp>
      <p:sp>
        <p:nvSpPr>
          <p:cNvPr id="21" name="Text Placeholder 15"/>
          <p:cNvSpPr>
            <a:spLocks noGrp="1"/>
          </p:cNvSpPr>
          <p:nvPr>
            <p:ph type="body" sz="quarter" idx="23" hasCustomPrompt="1"/>
          </p:nvPr>
        </p:nvSpPr>
        <p:spPr>
          <a:xfrm>
            <a:off x="6882412" y="3372768"/>
            <a:ext cx="2400794" cy="13968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/>
            </a:lvl1pPr>
          </a:lstStyle>
          <a:p>
            <a:pPr lvl="0"/>
            <a:r>
              <a:rPr lang="en-GB" dirty="0"/>
              <a:t>Name</a:t>
            </a:r>
          </a:p>
          <a:p>
            <a:pPr lvl="0"/>
            <a:r>
              <a:rPr lang="en-GB" dirty="0"/>
              <a:t>Email address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984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1051011" y="2768601"/>
            <a:ext cx="7848601" cy="647700"/>
          </a:xfrm>
          <a:prstGeom prst="rect">
            <a:avLst/>
          </a:prstGeom>
        </p:spPr>
        <p:txBody>
          <a:bodyPr/>
          <a:lstStyle>
            <a:lvl1pPr algn="l">
              <a:defRPr sz="5000" b="0" i="0" baseline="0">
                <a:solidFill>
                  <a:schemeClr val="bg1"/>
                </a:solidFill>
                <a:latin typeface="Merriweather Light" charset="0"/>
                <a:ea typeface="Merriweather Light" charset="0"/>
                <a:cs typeface="Merriweather Light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69231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1" r:id="rId2"/>
    <p:sldLayoutId id="2147483670" r:id="rId3"/>
    <p:sldLayoutId id="2147483680" r:id="rId4"/>
    <p:sldLayoutId id="2147483681" r:id="rId5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92D2"/>
          </a:solidFill>
          <a:latin typeface="Droid Serif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92D2"/>
          </a:solidFill>
          <a:latin typeface="Droid Serif" charset="0"/>
          <a:ea typeface="ヒラギノ角ゴ Pro W3" pitchFamily="-105" charset="-128"/>
          <a:cs typeface="ヒラギノ角ゴ Pro W3" pitchFamily="-10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92D2"/>
          </a:solidFill>
          <a:latin typeface="Droid Serif" charset="0"/>
          <a:ea typeface="ヒラギノ角ゴ Pro W3" pitchFamily="-105" charset="-128"/>
          <a:cs typeface="ヒラギノ角ゴ Pro W3" pitchFamily="-10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92D2"/>
          </a:solidFill>
          <a:latin typeface="Droid Serif" charset="0"/>
          <a:ea typeface="ヒラギノ角ゴ Pro W3" pitchFamily="-105" charset="-128"/>
          <a:cs typeface="ヒラギノ角ゴ Pro W3" pitchFamily="-10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92D2"/>
          </a:solidFill>
          <a:latin typeface="Droid Serif" charset="0"/>
          <a:ea typeface="ヒラギノ角ゴ Pro W3" pitchFamily="-105" charset="-128"/>
          <a:cs typeface="ヒラギノ角ゴ Pro W3" pitchFamily="-105" charset="-128"/>
        </a:defRPr>
      </a:lvl5pPr>
      <a:lvl6pPr marL="457187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ヒラギノ角ゴ Pro W3" pitchFamily="-105" charset="-128"/>
          <a:cs typeface="ヒラギノ角ゴ Pro W3" pitchFamily="-105" charset="-128"/>
        </a:defRPr>
      </a:lvl6pPr>
      <a:lvl7pPr marL="914373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ヒラギノ角ゴ Pro W3" pitchFamily="-105" charset="-128"/>
          <a:cs typeface="ヒラギノ角ゴ Pro W3" pitchFamily="-105" charset="-128"/>
        </a:defRPr>
      </a:lvl7pPr>
      <a:lvl8pPr marL="137156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ヒラギノ角ゴ Pro W3" pitchFamily="-105" charset="-128"/>
          <a:cs typeface="ヒラギノ角ゴ Pro W3" pitchFamily="-105" charset="-128"/>
        </a:defRPr>
      </a:lvl8pPr>
      <a:lvl9pPr marL="1828747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ヒラギノ角ゴ Pro W3" pitchFamily="-105" charset="-128"/>
          <a:cs typeface="ヒラギノ角ゴ Pro W3" pitchFamily="-105" charset="-128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91D1"/>
          </a:solidFill>
          <a:latin typeface="Archivo Narrow Bold"/>
          <a:ea typeface="+mn-ea"/>
          <a:cs typeface="Archivo Narrow Bold"/>
        </a:defRPr>
      </a:lvl1pPr>
      <a:lvl2pPr marL="741363" indent="-284163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91D1"/>
          </a:solidFill>
          <a:latin typeface="Archivo Narrow Bold"/>
          <a:ea typeface="+mn-ea"/>
          <a:cs typeface="Archivo Narrow Bold"/>
        </a:defRPr>
      </a:lvl2pPr>
      <a:lvl3pPr marL="1141413" indent="-227013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91D1"/>
          </a:solidFill>
          <a:latin typeface="Archivo Narrow Bold"/>
          <a:ea typeface="+mn-ea"/>
          <a:cs typeface="Archivo Narrow Bold"/>
        </a:defRPr>
      </a:lvl3pPr>
      <a:lvl4pPr marL="1598613" indent="-227013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91D1"/>
          </a:solidFill>
          <a:latin typeface="Archivo Narrow Bold"/>
          <a:ea typeface="+mn-ea"/>
          <a:cs typeface="Archivo Narrow Bold"/>
        </a:defRPr>
      </a:lvl4pPr>
      <a:lvl5pPr marL="2055813" indent="-22701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91D1"/>
          </a:solidFill>
          <a:latin typeface="Archivo Narrow Bold"/>
          <a:ea typeface="+mn-ea"/>
          <a:cs typeface="Archivo Narrow Bold"/>
        </a:defRPr>
      </a:lvl5pPr>
      <a:lvl6pPr marL="2514527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714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8900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087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7" algn="l" defTabSz="457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3" algn="l" defTabSz="457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0" algn="l" defTabSz="457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47" algn="l" defTabSz="457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33" algn="l" defTabSz="457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20" algn="l" defTabSz="457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07" algn="l" defTabSz="457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94" algn="l" defTabSz="457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6389" y="1849224"/>
            <a:ext cx="7848601" cy="1375421"/>
          </a:xfrm>
        </p:spPr>
        <p:txBody>
          <a:bodyPr/>
          <a:lstStyle/>
          <a:p>
            <a:pPr algn="ctr"/>
            <a:br>
              <a:rPr lang="en-US" altLang="en-US" sz="5400" dirty="0">
                <a:solidFill>
                  <a:schemeClr val="bg1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7818" y="2335645"/>
            <a:ext cx="9216428" cy="1778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effectLst/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Bank Collapses: what was different in the 2023 cases of SVB and Credit Suisse?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i="1" dirty="0">
                <a:effectLst/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Mark Phillips KC &amp;</a:t>
            </a:r>
            <a:r>
              <a:rPr lang="en-GB" dirty="0">
                <a:effectLst/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i="1" dirty="0">
                <a:effectLst/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Edoardo Lupi</a:t>
            </a:r>
            <a:endParaRPr lang="en-GB" dirty="0">
              <a:effectLst/>
              <a:latin typeface="Merriweather Light" panose="000004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189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en-GB" altLang="en-US" sz="4400" dirty="0">
                <a:solidFill>
                  <a:schemeClr val="bg1"/>
                </a:solidFill>
              </a:rPr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66749" y="879041"/>
            <a:ext cx="8572502" cy="4386932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u="sng" dirty="0">
                <a:effectLst/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The Past</a:t>
            </a:r>
            <a:r>
              <a:rPr lang="en-GB" sz="2000" u="sng" dirty="0"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rabicParenBoth"/>
            </a:pPr>
            <a:r>
              <a:rPr lang="en-GB" sz="2000" dirty="0">
                <a:effectLst/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1866</a:t>
            </a:r>
            <a:r>
              <a:rPr lang="en-GB" sz="2000" b="1" dirty="0"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GB" sz="2000" b="1" dirty="0" err="1">
                <a:effectLst/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Overend</a:t>
            </a:r>
            <a:r>
              <a:rPr lang="en-GB" sz="2000" b="1" dirty="0"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, Gurney &amp; Co.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rabicParenBoth"/>
            </a:pPr>
            <a:r>
              <a:rPr lang="en-GB" sz="2000" dirty="0"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1890 &amp; 1995 - </a:t>
            </a:r>
            <a:r>
              <a:rPr lang="en-GB" sz="2000" b="1" dirty="0"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Barings Bank</a:t>
            </a:r>
            <a:r>
              <a:rPr lang="en-GB" sz="2000" b="1" dirty="0">
                <a:effectLst/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rabicParenBoth"/>
            </a:pPr>
            <a:r>
              <a:rPr lang="en-GB" sz="2000" dirty="0"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1973</a:t>
            </a:r>
            <a:r>
              <a:rPr lang="en-GB" sz="2000" dirty="0">
                <a:effectLst/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- </a:t>
            </a:r>
            <a:r>
              <a:rPr lang="en-GB" sz="2000" b="1" dirty="0">
                <a:effectLst/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The Secondary Banking Crisis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rabicParenBoth"/>
            </a:pPr>
            <a:r>
              <a:rPr lang="en-GB" sz="2000" dirty="0"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1991 - </a:t>
            </a:r>
            <a:r>
              <a:rPr lang="en-GB" sz="2000" b="1" dirty="0"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Bank of Credit and Commerce International</a:t>
            </a:r>
            <a:r>
              <a:rPr lang="en-GB" sz="2000" dirty="0"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rabicParenBoth"/>
            </a:pPr>
            <a:r>
              <a:rPr lang="en-GB" sz="2000" dirty="0"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2008</a:t>
            </a:r>
            <a:r>
              <a:rPr lang="en-GB" sz="2000" dirty="0">
                <a:effectLst/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-  </a:t>
            </a:r>
            <a:r>
              <a:rPr lang="en-GB" sz="2000" b="1" dirty="0">
                <a:effectLst/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Lehman Brothers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000" b="1" dirty="0">
              <a:effectLst/>
              <a:latin typeface="Merriweather Light" panose="000004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u="sng" dirty="0">
                <a:effectLst/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The Present</a:t>
            </a:r>
            <a:r>
              <a:rPr lang="en-GB" sz="2000" b="1" dirty="0">
                <a:effectLst/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GB" sz="2000" u="sng" dirty="0">
              <a:effectLst/>
              <a:latin typeface="Merriweather Light" panose="000004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rabicParenBoth"/>
            </a:pPr>
            <a:r>
              <a:rPr lang="en-GB" sz="2000" b="1" dirty="0">
                <a:effectLst/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SVB</a:t>
            </a:r>
            <a:endParaRPr lang="en-GB" sz="2000" b="1" dirty="0">
              <a:latin typeface="Merriweather Light" panose="000004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rabicParenBoth"/>
            </a:pPr>
            <a:r>
              <a:rPr lang="en-GB" sz="2000" b="1" dirty="0"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Credit Suisse</a:t>
            </a:r>
            <a:endParaRPr lang="en-GB" sz="2000" b="1" dirty="0">
              <a:effectLst/>
              <a:latin typeface="Merriweather Light" panose="000004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692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en-GB" altLang="en-US" sz="4400" dirty="0">
                <a:solidFill>
                  <a:schemeClr val="bg1"/>
                </a:solidFill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0704" y="644132"/>
            <a:ext cx="8572502" cy="4386932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500" b="1" u="sng" dirty="0">
                <a:effectLst/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Causes of Collapse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500" u="sng" dirty="0">
              <a:effectLst/>
              <a:latin typeface="Merriweather Light" panose="000004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b="1" dirty="0">
                <a:latin typeface="Merriweather Light" panose="00000400000000000000" pitchFamily="2" charset="0"/>
              </a:rPr>
              <a:t>Misalignment of assets / liabilities</a:t>
            </a:r>
          </a:p>
          <a:p>
            <a:pPr marL="457200" indent="-457200">
              <a:buFont typeface="+mj-lt"/>
              <a:buAutoNum type="arabicPeriod"/>
            </a:pPr>
            <a:endParaRPr lang="en-GB" sz="2000" b="1" dirty="0">
              <a:latin typeface="Merriweather Light" panose="00000400000000000000" pitchFamily="2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b="1" dirty="0">
                <a:latin typeface="Merriweather Light" panose="00000400000000000000" pitchFamily="2" charset="0"/>
              </a:rPr>
              <a:t>Fraud</a:t>
            </a:r>
          </a:p>
          <a:p>
            <a:pPr marL="457200" indent="-457200">
              <a:buFont typeface="+mj-lt"/>
              <a:buAutoNum type="arabicPeriod"/>
            </a:pPr>
            <a:endParaRPr lang="en-GB" sz="2000" b="1" dirty="0">
              <a:latin typeface="Merriweather Light" panose="00000400000000000000" pitchFamily="2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b="1" dirty="0">
                <a:latin typeface="Merriweather Light" panose="00000400000000000000" pitchFamily="2" charset="0"/>
              </a:rPr>
              <a:t>Bubbles bursting</a:t>
            </a:r>
          </a:p>
          <a:p>
            <a:endParaRPr lang="en-GB" sz="2000" b="1" dirty="0">
              <a:latin typeface="Merriweather Light" panose="00000400000000000000" pitchFamily="2" charset="0"/>
            </a:endParaRPr>
          </a:p>
          <a:p>
            <a:pPr marL="457200" indent="-457200">
              <a:buFontTx/>
              <a:buChar char="-"/>
            </a:pPr>
            <a:endParaRPr lang="en-GB" sz="2000" dirty="0">
              <a:latin typeface="Merriweather Light" panose="00000400000000000000" pitchFamily="2" charset="0"/>
            </a:endParaRPr>
          </a:p>
          <a:p>
            <a:pPr marL="457200" indent="-457200">
              <a:buFontTx/>
              <a:buChar char="-"/>
            </a:pPr>
            <a:endParaRPr lang="en-GB" sz="2000" dirty="0">
              <a:latin typeface="Merriweather Light" panose="00000400000000000000" pitchFamily="2" charset="0"/>
            </a:endParaRPr>
          </a:p>
          <a:p>
            <a:pPr marL="457200" indent="-457200">
              <a:buFontTx/>
              <a:buChar char="-"/>
            </a:pPr>
            <a:endParaRPr lang="en-GB" sz="2000" dirty="0">
              <a:latin typeface="Merriweather Light" panose="00000400000000000000" pitchFamily="2" charset="0"/>
            </a:endParaRPr>
          </a:p>
          <a:p>
            <a:pPr marL="457200" indent="-457200">
              <a:buFontTx/>
              <a:buChar char="-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3204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dirty="0">
                <a:solidFill>
                  <a:schemeClr val="bg1"/>
                </a:solidFill>
              </a:rPr>
              <a:t>“</a:t>
            </a:r>
            <a:br>
              <a:rPr lang="en-GB" altLang="en-US" sz="4400" dirty="0">
                <a:solidFill>
                  <a:schemeClr val="bg1"/>
                </a:solidFill>
              </a:rPr>
            </a:br>
            <a:br>
              <a:rPr lang="en-GB" altLang="en-US" sz="4400" dirty="0">
                <a:solidFill>
                  <a:schemeClr val="bg1"/>
                </a:solidFill>
              </a:rPr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500" b="1" u="sng" dirty="0">
                <a:effectLst/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Responses to Collapse</a:t>
            </a:r>
            <a:endParaRPr lang="en-GB" sz="2000" b="1" u="sng" dirty="0">
              <a:latin typeface="Merriweather Light" panose="000004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000" b="1" dirty="0">
              <a:latin typeface="Merriweather Light" panose="00000400000000000000" pitchFamily="2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2000" b="1" dirty="0">
                <a:latin typeface="Merriweather Light" panose="00000400000000000000" pitchFamily="2" charset="0"/>
              </a:rPr>
              <a:t>Governmental intervention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en-GB" sz="2000" b="1" dirty="0">
              <a:latin typeface="Merriweather Light" panose="00000400000000000000" pitchFamily="2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2000" b="1" dirty="0">
                <a:latin typeface="Merriweather Light" panose="00000400000000000000" pitchFamily="2" charset="0"/>
              </a:rPr>
              <a:t>The use of existing insolvency processes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en-GB" sz="2000" b="1" dirty="0">
              <a:latin typeface="Merriweather Light" panose="00000400000000000000" pitchFamily="2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2000" b="1" dirty="0">
                <a:latin typeface="Merriweather Light" panose="00000400000000000000" pitchFamily="2" charset="0"/>
              </a:rPr>
              <a:t>International co-operation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000" b="1" dirty="0">
              <a:latin typeface="Merriweather Light" panose="00000400000000000000" pitchFamily="2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2000" b="1" dirty="0">
              <a:latin typeface="Merriweather Light" panose="000004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226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46B5D-760D-47B5-AB5B-91A27BA03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en-GB" altLang="en-US" sz="4400" dirty="0">
                <a:solidFill>
                  <a:schemeClr val="bg1"/>
                </a:solidFill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6897B-DFA5-4680-85D7-C4963220A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705" y="976507"/>
            <a:ext cx="8572502" cy="4386932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500" b="1" u="sng" dirty="0">
                <a:effectLst/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Litigation arising out of collapse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en-GB" sz="1800" dirty="0">
              <a:effectLst/>
              <a:latin typeface="Merriweather Light" panose="000004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Often closely connected to the </a:t>
            </a:r>
            <a:r>
              <a:rPr lang="en-GB" sz="1800" b="1" i="1" dirty="0">
                <a:effectLst/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cause</a:t>
            </a:r>
            <a:r>
              <a:rPr lang="en-GB" sz="1800" dirty="0">
                <a:effectLst/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of the failure:</a:t>
            </a:r>
          </a:p>
          <a:p>
            <a:pPr marL="342900" lvl="2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en-GB" sz="1000" dirty="0">
              <a:effectLst/>
              <a:latin typeface="Merriweather Light" panose="000004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08000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Litigation arising from fraud: </a:t>
            </a:r>
            <a:r>
              <a:rPr lang="en-GB" sz="1600" i="1" dirty="0"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BCCI </a:t>
            </a:r>
          </a:p>
          <a:p>
            <a:pPr marL="794250" lvl="1">
              <a:lnSpc>
                <a:spcPct val="107000"/>
              </a:lnSpc>
              <a:spcAft>
                <a:spcPts val="800"/>
              </a:spcAft>
            </a:pPr>
            <a:endParaRPr lang="en-GB" sz="1600" dirty="0">
              <a:latin typeface="Merriweather Light" panose="000004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08000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Directions applications in the insolvency process: </a:t>
            </a:r>
            <a:r>
              <a:rPr lang="en-GB" sz="1600" i="1" dirty="0"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Lehman Group</a:t>
            </a:r>
          </a:p>
          <a:p>
            <a:pPr marL="794250" lvl="1">
              <a:lnSpc>
                <a:spcPct val="107000"/>
              </a:lnSpc>
              <a:spcAft>
                <a:spcPts val="800"/>
              </a:spcAft>
            </a:pPr>
            <a:endParaRPr lang="en-GB" sz="1600" i="1" dirty="0">
              <a:latin typeface="Merriweather Light" panose="000004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08000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Litigation arising from governmental / regulatory intervention: </a:t>
            </a:r>
            <a:r>
              <a:rPr lang="en-GB" sz="1600" i="1" dirty="0"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Credit Suisse</a:t>
            </a:r>
          </a:p>
          <a:p>
            <a:pPr marL="108000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en-GB" sz="1600" dirty="0">
              <a:effectLst/>
              <a:latin typeface="Merriweather Light" panose="000004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6758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dirty="0">
                <a:solidFill>
                  <a:schemeClr val="bg1"/>
                </a:solidFill>
              </a:rPr>
              <a:t>“</a:t>
            </a:r>
            <a:br>
              <a:rPr lang="en-GB" altLang="en-US" sz="4400" dirty="0">
                <a:solidFill>
                  <a:schemeClr val="bg1"/>
                </a:solidFill>
              </a:rPr>
            </a:br>
            <a:br>
              <a:rPr lang="en-GB" altLang="en-US" sz="4400" dirty="0">
                <a:solidFill>
                  <a:schemeClr val="bg1"/>
                </a:solidFill>
              </a:rPr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10705" y="1136483"/>
            <a:ext cx="8572502" cy="4386932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500" b="1" u="sng" dirty="0">
                <a:effectLst/>
                <a:latin typeface="Merriweather Light" panose="000004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Lessons for the Future</a:t>
            </a:r>
            <a:endParaRPr lang="en-GB" sz="2000" dirty="0">
              <a:latin typeface="Merriweather Light" panose="00000400000000000000" pitchFamily="2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000" b="1" dirty="0">
              <a:latin typeface="Merriweather Light" panose="00000400000000000000" pitchFamily="2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GB" sz="2000" dirty="0">
                <a:latin typeface="Merriweather Light" panose="00000400000000000000" pitchFamily="2" charset="0"/>
                <a:cs typeface="Arial" panose="020B0604020202020204" pitchFamily="34" charset="0"/>
              </a:rPr>
              <a:t>Insolvency litigation likely to take place in fairly predictable phases.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endParaRPr lang="en-GB" sz="2000" dirty="0">
              <a:latin typeface="Merriweather Light" panose="00000400000000000000" pitchFamily="2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GB" sz="2000" dirty="0">
                <a:latin typeface="Merriweather Light" panose="00000400000000000000" pitchFamily="2" charset="0"/>
                <a:cs typeface="Arial" panose="020B0604020202020204" pitchFamily="34" charset="0"/>
              </a:rPr>
              <a:t>The litigation we see flowing from bank collapses is often connected to causes of failure.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endParaRPr lang="en-GB" sz="2000" dirty="0">
              <a:latin typeface="Merriweather Light" panose="00000400000000000000" pitchFamily="2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GB" sz="2000" dirty="0">
                <a:latin typeface="Merriweather Light" panose="00000400000000000000" pitchFamily="2" charset="0"/>
                <a:cs typeface="Arial" panose="020B0604020202020204" pitchFamily="34" charset="0"/>
              </a:rPr>
              <a:t>Watch this space: claims for breach of duty against directors following </a:t>
            </a:r>
            <a:r>
              <a:rPr lang="it-IT" sz="2000" b="0" i="1" dirty="0">
                <a:solidFill>
                  <a:srgbClr val="202124"/>
                </a:solidFill>
                <a:effectLst/>
                <a:latin typeface="Merriweather Light" panose="00000400000000000000" pitchFamily="2" charset="0"/>
              </a:rPr>
              <a:t>BTI 2014 LLC v Sequana SA</a:t>
            </a:r>
            <a:r>
              <a:rPr lang="en-GB" sz="2000" dirty="0">
                <a:latin typeface="Merriweather Light" panose="00000400000000000000" pitchFamily="2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rabicPeriod"/>
            </a:pPr>
            <a:endParaRPr lang="en-GB" sz="2000" dirty="0">
              <a:latin typeface="Merriweather Light" panose="00000400000000000000" pitchFamily="2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rabicPeriod"/>
            </a:pPr>
            <a:endParaRPr lang="en-GB" sz="2000" dirty="0">
              <a:latin typeface="Merriweather Light" panose="00000400000000000000" pitchFamily="2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2000" b="1" dirty="0">
              <a:latin typeface="Merriweather Light" panose="000004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570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8699" y="2780221"/>
            <a:ext cx="7848601" cy="647700"/>
          </a:xfrm>
        </p:spPr>
        <p:txBody>
          <a:bodyPr/>
          <a:lstStyle/>
          <a:p>
            <a:pPr algn="ctr"/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834196491"/>
      </p:ext>
    </p:extLst>
  </p:cSld>
  <p:clrMapOvr>
    <a:masterClrMapping/>
  </p:clrMapOvr>
</p:sld>
</file>

<file path=ppt/theme/theme1.xml><?xml version="1.0" encoding="utf-8"?>
<a:theme xmlns:a="http://schemas.openxmlformats.org/drawingml/2006/main" name="SS_PP_4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  <a:ea typeface="ヒラギノ角ゴ Pro W3" pitchFamily="-105" charset="-128"/>
            <a:cs typeface="ヒラギノ角ゴ Pro W3" pitchFamily="-105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  <a:ea typeface="ヒラギノ角ゴ Pro W3" pitchFamily="-105" charset="-128"/>
            <a:cs typeface="ヒラギノ角ゴ Pro W3" pitchFamily="-105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D9700D0C496443A6241961DE349FD1" ma:contentTypeVersion="0" ma:contentTypeDescription="Create a new document." ma:contentTypeScope="" ma:versionID="d349541d89cd84b5371f1c3c059ce13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63DE8D-2AE7-4833-A67A-A6A9C1D8E54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AFB864-B2C4-43D5-BE10-73BF9BE82159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DCECB93-DE32-46EB-BC3B-9A1ECF29F4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SS_PP_4</Template>
  <TotalTime>2391</TotalTime>
  <Words>190</Words>
  <Application>Microsoft Macintosh PowerPoint</Application>
  <PresentationFormat>A4 Paper (210x297 mm)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Archivo Narrow Bold</vt:lpstr>
      <vt:lpstr>Arial</vt:lpstr>
      <vt:lpstr>Calibri</vt:lpstr>
      <vt:lpstr>Courier New</vt:lpstr>
      <vt:lpstr>Droid Serif</vt:lpstr>
      <vt:lpstr>Merriweather Light</vt:lpstr>
      <vt:lpstr>SS_PP_4</vt:lpstr>
      <vt:lpstr> </vt:lpstr>
      <vt:lpstr> </vt:lpstr>
      <vt:lpstr> </vt:lpstr>
      <vt:lpstr>“  </vt:lpstr>
      <vt:lpstr> </vt:lpstr>
      <vt:lpstr>“  </vt:lpstr>
      <vt:lpstr>Thank you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Colton</dc:creator>
  <cp:lastModifiedBy>Helen Groth</cp:lastModifiedBy>
  <cp:revision>19</cp:revision>
  <dcterms:created xsi:type="dcterms:W3CDTF">2014-05-21T16:24:15Z</dcterms:created>
  <dcterms:modified xsi:type="dcterms:W3CDTF">2023-07-04T21:09:57Z</dcterms:modified>
</cp:coreProperties>
</file>